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74" r:id="rId2"/>
    <p:sldId id="276" r:id="rId3"/>
  </p:sldIdLst>
  <p:sldSz cx="12599988" cy="18143538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50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34" autoAdjust="0"/>
  </p:normalViewPr>
  <p:slideViewPr>
    <p:cSldViewPr snapToGrid="0">
      <p:cViewPr>
        <p:scale>
          <a:sx n="77" d="100"/>
          <a:sy n="77" d="100"/>
        </p:scale>
        <p:origin x="360" y="-1818"/>
      </p:cViewPr>
      <p:guideLst>
        <p:guide orient="horz" pos="565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1" cy="467310"/>
          </a:xfrm>
          <a:prstGeom prst="rect">
            <a:avLst/>
          </a:prstGeom>
        </p:spPr>
        <p:txBody>
          <a:bodyPr vert="horz" lIns="92393" tIns="46196" rIns="92393" bIns="461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1" cy="467310"/>
          </a:xfrm>
          <a:prstGeom prst="rect">
            <a:avLst/>
          </a:prstGeom>
        </p:spPr>
        <p:txBody>
          <a:bodyPr vert="horz" lIns="92393" tIns="46196" rIns="92393" bIns="46196" rtlCol="0"/>
          <a:lstStyle>
            <a:lvl1pPr algn="r">
              <a:defRPr sz="1200"/>
            </a:lvl1pPr>
          </a:lstStyle>
          <a:p>
            <a:fld id="{C27ED262-1906-4272-95A1-4E2441C9204E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65225"/>
            <a:ext cx="2181225" cy="3141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3" tIns="46196" rIns="92393" bIns="461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82298"/>
            <a:ext cx="5486400" cy="3667334"/>
          </a:xfrm>
          <a:prstGeom prst="rect">
            <a:avLst/>
          </a:prstGeom>
        </p:spPr>
        <p:txBody>
          <a:bodyPr vert="horz" lIns="92393" tIns="46196" rIns="92393" bIns="461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5"/>
            <a:ext cx="2971801" cy="467309"/>
          </a:xfrm>
          <a:prstGeom prst="rect">
            <a:avLst/>
          </a:prstGeom>
        </p:spPr>
        <p:txBody>
          <a:bodyPr vert="horz" lIns="92393" tIns="46196" rIns="92393" bIns="461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46555"/>
            <a:ext cx="2971801" cy="467309"/>
          </a:xfrm>
          <a:prstGeom prst="rect">
            <a:avLst/>
          </a:prstGeom>
        </p:spPr>
        <p:txBody>
          <a:bodyPr vert="horz" lIns="92393" tIns="46196" rIns="92393" bIns="46196" rtlCol="0" anchor="b"/>
          <a:lstStyle>
            <a:lvl1pPr algn="r">
              <a:defRPr sz="1200"/>
            </a:lvl1pPr>
          </a:lstStyle>
          <a:p>
            <a:fld id="{EAFB0BEA-C94C-4A24-AC00-07D5C6C95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4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7014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4029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81043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8058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5072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62087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9101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6116" algn="l" defTabSz="1054029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599988" cy="120956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562" y="1"/>
            <a:ext cx="12593428" cy="12095695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500" y="13122548"/>
            <a:ext cx="8032492" cy="3870621"/>
          </a:xfrm>
        </p:spPr>
        <p:txBody>
          <a:bodyPr anchor="ctr">
            <a:normAutofit/>
          </a:bodyPr>
          <a:lstStyle>
            <a:lvl1pPr algn="r">
              <a:defRPr sz="6063" spc="276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8741" y="13122548"/>
            <a:ext cx="3307497" cy="3870621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30022" indent="0" algn="ctr">
              <a:buNone/>
              <a:defRPr sz="2205"/>
            </a:lvl2pPr>
            <a:lvl3pPr marL="1260043" indent="0" algn="ctr">
              <a:buNone/>
              <a:defRPr sz="2205"/>
            </a:lvl3pPr>
            <a:lvl4pPr marL="1890065" indent="0" algn="ctr">
              <a:buNone/>
              <a:defRPr sz="2205"/>
            </a:lvl4pPr>
            <a:lvl5pPr marL="2520086" indent="0" algn="ctr">
              <a:buNone/>
              <a:defRPr sz="2205"/>
            </a:lvl5pPr>
            <a:lvl6pPr marL="3150108" indent="0" algn="ctr">
              <a:buNone/>
              <a:defRPr sz="2205"/>
            </a:lvl6pPr>
            <a:lvl7pPr marL="3780130" indent="0" algn="ctr">
              <a:buNone/>
              <a:defRPr sz="2205"/>
            </a:lvl7pPr>
            <a:lvl8pPr marL="4410151" indent="0" algn="ctr">
              <a:buNone/>
              <a:defRPr sz="2205"/>
            </a:lvl8pPr>
            <a:lvl9pPr marL="5040173" indent="0" algn="ctr">
              <a:buNone/>
              <a:defRPr sz="220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667496" y="13926729"/>
            <a:ext cx="0" cy="241913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05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641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9" y="2015948"/>
            <a:ext cx="2716872" cy="14313236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3751" y="2015948"/>
            <a:ext cx="7835618" cy="14313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394990" y="893856"/>
            <a:ext cx="0" cy="94499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65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232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599988" cy="1209569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6562" y="1"/>
            <a:ext cx="12593428" cy="12095695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500" y="13122548"/>
            <a:ext cx="8032492" cy="3870621"/>
          </a:xfrm>
        </p:spPr>
        <p:txBody>
          <a:bodyPr anchor="ctr">
            <a:normAutofit/>
          </a:bodyPr>
          <a:lstStyle>
            <a:lvl1pPr algn="r">
              <a:defRPr sz="6063" b="0" spc="276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8741" y="13122548"/>
            <a:ext cx="3307497" cy="3870621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3002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667496" y="13926729"/>
            <a:ext cx="0" cy="241913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80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399" y="1548249"/>
            <a:ext cx="10045340" cy="39673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8399" y="6047846"/>
            <a:ext cx="4913995" cy="10644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44" y="6047846"/>
            <a:ext cx="4913995" cy="106442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608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58399" y="1548249"/>
            <a:ext cx="10045340" cy="39673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399" y="5766449"/>
            <a:ext cx="4913995" cy="2177225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32" b="0" cap="none" baseline="0">
                <a:solidFill>
                  <a:schemeClr val="accent1"/>
                </a:solidFill>
                <a:latin typeface="+mn-lt"/>
              </a:defRPr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399" y="7851586"/>
            <a:ext cx="4913995" cy="88404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744" y="5766449"/>
            <a:ext cx="4913995" cy="2177225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32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marL="0" lvl="0" indent="0" algn="l" defTabSz="1260043" rtl="0" eaLnBrk="1" latinLnBrk="0" hangingPunct="1">
              <a:lnSpc>
                <a:spcPct val="90000"/>
              </a:lnSpc>
              <a:spcBef>
                <a:spcPts val="248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744" y="7851586"/>
            <a:ext cx="4913995" cy="88404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51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86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58399" y="1247425"/>
            <a:ext cx="4535996" cy="4596363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9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6245" y="2177224"/>
            <a:ext cx="5868444" cy="13716515"/>
          </a:xfrm>
        </p:spPr>
        <p:txBody>
          <a:bodyPr>
            <a:normAutofit/>
          </a:bodyPr>
          <a:lstStyle>
            <a:lvl1pPr>
              <a:defRPr sz="2756"/>
            </a:lvl1pPr>
            <a:lvl2pPr>
              <a:defRPr sz="2205"/>
            </a:lvl2pPr>
            <a:lvl3pPr>
              <a:defRPr sz="165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8399" y="5972462"/>
            <a:ext cx="4535996" cy="9953532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827"/>
              </a:spcBef>
              <a:buNone/>
              <a:defRPr sz="2205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44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500" y="13122551"/>
            <a:ext cx="8032492" cy="3870621"/>
          </a:xfrm>
        </p:spPr>
        <p:txBody>
          <a:bodyPr anchor="ctr">
            <a:normAutofit/>
          </a:bodyPr>
          <a:lstStyle>
            <a:lvl1pPr algn="r">
              <a:defRPr sz="6063" spc="276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3"/>
            <a:ext cx="12596838" cy="12095692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3307"/>
            </a:lvl1pPr>
            <a:lvl2pPr marL="472516" indent="0">
              <a:buNone/>
              <a:defRPr sz="2894"/>
            </a:lvl2pPr>
            <a:lvl3pPr marL="945032" indent="0">
              <a:buNone/>
              <a:defRPr sz="2480"/>
            </a:lvl3pPr>
            <a:lvl4pPr marL="1417549" indent="0">
              <a:buNone/>
              <a:defRPr sz="2067"/>
            </a:lvl4pPr>
            <a:lvl5pPr marL="1890065" indent="0">
              <a:buNone/>
              <a:defRPr sz="2067"/>
            </a:lvl5pPr>
            <a:lvl6pPr marL="2362581" indent="0">
              <a:buNone/>
              <a:defRPr sz="2067"/>
            </a:lvl6pPr>
            <a:lvl7pPr marL="2835097" indent="0">
              <a:buNone/>
              <a:defRPr sz="2067"/>
            </a:lvl7pPr>
            <a:lvl8pPr marL="3307613" indent="0">
              <a:buNone/>
              <a:defRPr sz="2067"/>
            </a:lvl8pPr>
            <a:lvl9pPr marL="3780130" indent="0">
              <a:buNone/>
              <a:defRPr sz="20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98741" y="13122551"/>
            <a:ext cx="3307497" cy="3870621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667496" y="13926729"/>
            <a:ext cx="0" cy="241913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29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8399" y="1548249"/>
            <a:ext cx="10045340" cy="396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400" y="6047846"/>
            <a:ext cx="10045342" cy="1064420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8401" y="17118907"/>
            <a:ext cx="2226228" cy="725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8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3FBC354-D1A6-43B3-B728-2D8B3B42DC32}" type="datetimeFigureOut">
              <a:rPr lang="id-ID" smtClean="0"/>
              <a:pPr/>
              <a:t>25/03/2020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4995" y="17118907"/>
            <a:ext cx="6098943" cy="725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8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9989" y="17118907"/>
            <a:ext cx="1006249" cy="725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8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047249-8736-443A-8EE8-6791D8DD663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87499" y="2186125"/>
            <a:ext cx="0" cy="241913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77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260043" rtl="0" eaLnBrk="1" latinLnBrk="0" hangingPunct="1">
        <a:lnSpc>
          <a:spcPct val="80000"/>
        </a:lnSpc>
        <a:spcBef>
          <a:spcPct val="0"/>
        </a:spcBef>
        <a:buNone/>
        <a:defRPr sz="6063" kern="1200" cap="all" spc="138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1260043" rtl="0" eaLnBrk="1" latinLnBrk="0" hangingPunct="1">
        <a:lnSpc>
          <a:spcPct val="90000"/>
        </a:lnSpc>
        <a:spcBef>
          <a:spcPts val="1654"/>
        </a:spcBef>
        <a:spcAft>
          <a:spcPts val="276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365413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2205" kern="1200">
          <a:solidFill>
            <a:schemeClr val="tx1"/>
          </a:solidFill>
          <a:latin typeface="+mn-lt"/>
          <a:ea typeface="+mn-ea"/>
          <a:cs typeface="+mn-cs"/>
        </a:defRPr>
      </a:lvl2pPr>
      <a:lvl3pPr marL="617421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819028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4pPr>
      <a:lvl5pPr marL="1071037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6pPr>
      <a:lvl7pPr marL="1461650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7pPr>
      <a:lvl8pPr marL="1675857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8pPr>
      <a:lvl9pPr marL="1877464" indent="-189006" algn="l" defTabSz="1260043" rtl="0" eaLnBrk="1" latinLnBrk="0" hangingPunct="1">
        <a:lnSpc>
          <a:spcPct val="90000"/>
        </a:lnSpc>
        <a:spcBef>
          <a:spcPts val="276"/>
        </a:spcBef>
        <a:spcAft>
          <a:spcPts val="551"/>
        </a:spcAft>
        <a:buClr>
          <a:schemeClr val="accent1"/>
        </a:buClr>
        <a:buFont typeface="Wingdings 3" pitchFamily="18" charset="2"/>
        <a:buChar char=""/>
        <a:defRPr sz="16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6296C6-ED63-46B6-82BD-6ADD8875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41" y="618498"/>
            <a:ext cx="5782720" cy="634116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Bahnschrift Condensed" panose="020B0502040204020203" pitchFamily="34" charset="0"/>
              </a:rPr>
              <a:t>CASCADING KECAMATAN REMBANG</a:t>
            </a:r>
            <a:br>
              <a:rPr lang="en-US" sz="2400" b="1" dirty="0" smtClean="0">
                <a:latin typeface="Bahnschrift Condensed" panose="020B0502040204020203" pitchFamily="34" charset="0"/>
              </a:rPr>
            </a:br>
            <a:r>
              <a:rPr lang="en-US" sz="2400" b="1" dirty="0" smtClean="0">
                <a:latin typeface="Bahnschrift Condensed" panose="020B0502040204020203" pitchFamily="34" charset="0"/>
              </a:rPr>
              <a:t>PERDA NO. 6 TH. 2019</a:t>
            </a:r>
            <a:endParaRPr lang="id-ID" sz="2400" b="1" dirty="0">
              <a:latin typeface="Bahnschrift Condensed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843C4DF-2D8D-4A25-BA84-2539FA4A07F3}"/>
              </a:ext>
            </a:extLst>
          </p:cNvPr>
          <p:cNvSpPr/>
          <p:nvPr/>
        </p:nvSpPr>
        <p:spPr>
          <a:xfrm>
            <a:off x="313492" y="3687357"/>
            <a:ext cx="3689415" cy="48682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CAMAT REMBANG</a:t>
            </a:r>
            <a:endParaRPr lang="id-ID" sz="2000" b="1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99BDDC7-5AAB-4F4F-BAA4-274FC9A9A0F4}"/>
              </a:ext>
            </a:extLst>
          </p:cNvPr>
          <p:cNvSpPr/>
          <p:nvPr/>
        </p:nvSpPr>
        <p:spPr>
          <a:xfrm>
            <a:off x="8222608" y="3336299"/>
            <a:ext cx="4096761" cy="4458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SEKRETARIS </a:t>
            </a:r>
            <a:r>
              <a:rPr lang="en-US" dirty="0" smtClean="0"/>
              <a:t>KECAMATAN REMBANG</a:t>
            </a:r>
            <a:endParaRPr lang="id-ID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9584D75A-3DDF-4033-8511-4A15AF105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816738"/>
              </p:ext>
            </p:extLst>
          </p:nvPr>
        </p:nvGraphicFramePr>
        <p:xfrm>
          <a:off x="318655" y="4187145"/>
          <a:ext cx="3684252" cy="23454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74189">
                  <a:extLst>
                    <a:ext uri="{9D8B030D-6E8A-4147-A177-3AD203B41FA5}">
                      <a16:colId xmlns="" xmlns:a16="http://schemas.microsoft.com/office/drawing/2014/main" val="1807660708"/>
                    </a:ext>
                  </a:extLst>
                </a:gridCol>
                <a:gridCol w="1810063">
                  <a:extLst>
                    <a:ext uri="{9D8B030D-6E8A-4147-A177-3AD203B41FA5}">
                      <a16:colId xmlns="" xmlns:a16="http://schemas.microsoft.com/office/drawing/2014/main" val="2626465130"/>
                    </a:ext>
                  </a:extLst>
                </a:gridCol>
              </a:tblGrid>
              <a:tr h="42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TUJUAN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600" dirty="0"/>
                        <a:t>INDIKATOR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0340244"/>
                  </a:ext>
                </a:extLst>
              </a:tr>
              <a:tr h="794104">
                <a:tc rowSpan="2">
                  <a:txBody>
                    <a:bodyPr/>
                    <a:lstStyle/>
                    <a:p>
                      <a:r>
                        <a:rPr lang="sv-SE" sz="1600" dirty="0"/>
                        <a:t>Meningkat</a:t>
                      </a:r>
                      <a:r>
                        <a:rPr lang="id-ID" sz="1600" dirty="0"/>
                        <a:t>kan</a:t>
                      </a:r>
                      <a:r>
                        <a:rPr lang="sv-SE" sz="1600" dirty="0"/>
                        <a:t> akuntabilitas kinerja dan kualitas pelayanan publik</a:t>
                      </a:r>
                      <a:r>
                        <a:rPr lang="id-ID" sz="1600" dirty="0"/>
                        <a:t> </a:t>
                      </a:r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Kecamatan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Rembang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/>
                        <a:t>Nilai SAKIP </a:t>
                      </a:r>
                      <a:r>
                        <a:rPr lang="en-US" sz="1600" dirty="0" err="1" smtClean="0"/>
                        <a:t>Kecamatan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Rembang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93112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Indeks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Kepuasan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Masyarakat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 smtClean="0"/>
                        <a:t>Kecamatan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Rembang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743257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="" xmlns:a16="http://schemas.microsoft.com/office/drawing/2014/main" id="{6022F35E-70A5-4A8C-80F8-4DF2E87DA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595593"/>
              </p:ext>
            </p:extLst>
          </p:nvPr>
        </p:nvGraphicFramePr>
        <p:xfrm>
          <a:off x="8228314" y="3810011"/>
          <a:ext cx="4096761" cy="43462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09213">
                  <a:extLst>
                    <a:ext uri="{9D8B030D-6E8A-4147-A177-3AD203B41FA5}">
                      <a16:colId xmlns="" xmlns:a16="http://schemas.microsoft.com/office/drawing/2014/main" val="2873413310"/>
                    </a:ext>
                  </a:extLst>
                </a:gridCol>
                <a:gridCol w="1904784">
                  <a:extLst>
                    <a:ext uri="{9D8B030D-6E8A-4147-A177-3AD203B41FA5}">
                      <a16:colId xmlns="" xmlns:a16="http://schemas.microsoft.com/office/drawing/2014/main" val="2844204539"/>
                    </a:ext>
                  </a:extLst>
                </a:gridCol>
                <a:gridCol w="8827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4087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PROGRAM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INDIKATOR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TARGET</a:t>
                      </a:r>
                      <a:endParaRPr lang="id-ID" sz="13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0650297"/>
                  </a:ext>
                </a:extLst>
              </a:tr>
              <a:tr h="627564">
                <a:tc>
                  <a:txBody>
                    <a:bodyPr/>
                    <a:lstStyle/>
                    <a:p>
                      <a:r>
                        <a:rPr lang="en-US" sz="1300" dirty="0" err="1"/>
                        <a:t>Perencanaan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dan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Evaluasi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Kinerja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Perangkat</a:t>
                      </a:r>
                      <a:r>
                        <a:rPr lang="en-US" sz="1300" dirty="0"/>
                        <a:t> Daerah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fi-FI" sz="1300" dirty="0"/>
                        <a:t>% </a:t>
                      </a:r>
                      <a:r>
                        <a:rPr lang="fi-FI" sz="1300" dirty="0" smtClean="0"/>
                        <a:t>keselarasan Perencanaan terhadap Capaian Kinerja Perangkat Daerah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70%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2460529523"/>
                  </a:ext>
                </a:extLst>
              </a:tr>
              <a:tr h="471640">
                <a:tc rowSpan="4">
                  <a:txBody>
                    <a:bodyPr/>
                    <a:lstStyle/>
                    <a:p>
                      <a:r>
                        <a:rPr lang="en-US" sz="1300" dirty="0" err="1" smtClean="0"/>
                        <a:t>Manajemen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Administrasi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/>
                        <a:t>Pelayanan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Umum</a:t>
                      </a:r>
                      <a:r>
                        <a:rPr lang="en-US" sz="1300" dirty="0"/>
                        <a:t>, </a:t>
                      </a:r>
                      <a:r>
                        <a:rPr lang="en-US" sz="1300" dirty="0" err="1"/>
                        <a:t>Kepegawaian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dan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Keuangan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Perangkat</a:t>
                      </a:r>
                      <a:r>
                        <a:rPr lang="en-US" sz="1300" dirty="0"/>
                        <a:t> Daerah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dirty="0" err="1"/>
                        <a:t>ketercapaian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pelayanan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 smtClean="0"/>
                        <a:t>umum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1655290474"/>
                  </a:ext>
                </a:extLst>
              </a:tr>
              <a:tr h="401035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dirty="0" err="1" smtClean="0"/>
                        <a:t>Pemenuhan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/>
                        <a:t>pelayanan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 smtClean="0"/>
                        <a:t>kepegawaian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0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% </a:t>
                      </a:r>
                      <a:r>
                        <a:rPr lang="en-US" sz="1300" b="0" dirty="0" err="1" smtClean="0"/>
                        <a:t>Ketercukupan</a:t>
                      </a:r>
                      <a:r>
                        <a:rPr lang="en-US" sz="1300" b="0" baseline="0" dirty="0" smtClean="0"/>
                        <a:t> </a:t>
                      </a:r>
                      <a:r>
                        <a:rPr lang="en-US" sz="1300" b="0" baseline="0" dirty="0" err="1" smtClean="0"/>
                        <a:t>Sarana</a:t>
                      </a:r>
                      <a:r>
                        <a:rPr lang="en-US" sz="1300" b="0" baseline="0" dirty="0" smtClean="0"/>
                        <a:t> &amp; </a:t>
                      </a:r>
                      <a:r>
                        <a:rPr lang="en-US" sz="1300" b="0" baseline="0" dirty="0" err="1" smtClean="0"/>
                        <a:t>Prasarana</a:t>
                      </a:r>
                      <a:r>
                        <a:rPr lang="en-US" sz="1300" b="0" baseline="0" dirty="0" smtClean="0"/>
                        <a:t> </a:t>
                      </a:r>
                      <a:r>
                        <a:rPr lang="en-US" sz="1300" b="0" baseline="0" dirty="0" err="1" smtClean="0"/>
                        <a:t>Aparatur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</a:tr>
              <a:tr h="5554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smtClean="0"/>
                        <a:t>Pemenuhan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pelayanan</a:t>
                      </a:r>
                      <a:r>
                        <a:rPr lang="en-US" sz="1300" dirty="0" smtClean="0"/>
                        <a:t> </a:t>
                      </a:r>
                      <a:r>
                        <a:rPr lang="id-ID" sz="1300" dirty="0"/>
                        <a:t>keuangan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</a:tr>
              <a:tr h="951596">
                <a:tc>
                  <a:txBody>
                    <a:bodyPr/>
                    <a:lstStyle/>
                    <a:p>
                      <a:r>
                        <a:rPr lang="nn-NO" sz="1300" dirty="0"/>
                        <a:t>Program Peningkatan Keterbukaan Informasi Publik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% </a:t>
                      </a:r>
                      <a:r>
                        <a:rPr lang="en-US" sz="1300" dirty="0" err="1"/>
                        <a:t>Informasi</a:t>
                      </a:r>
                      <a:r>
                        <a:rPr lang="en-US" sz="1300" dirty="0"/>
                        <a:t> yang </a:t>
                      </a:r>
                      <a:r>
                        <a:rPr lang="en-US" sz="1300" dirty="0" err="1"/>
                        <a:t>disampaikan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ke</a:t>
                      </a:r>
                      <a:r>
                        <a:rPr lang="en-US" sz="1300" dirty="0"/>
                        <a:t> </a:t>
                      </a:r>
                      <a:r>
                        <a:rPr lang="en-US" sz="1300" dirty="0" err="1"/>
                        <a:t>publik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95%</a:t>
                      </a:r>
                      <a:endParaRPr lang="en-US" sz="1300" b="1" dirty="0"/>
                    </a:p>
                  </a:txBody>
                  <a:tcPr marL="91476" marR="91476" marT="45724" marB="45724"/>
                </a:tc>
                <a:extLst>
                  <a:ext uri="{0D108BD9-81ED-4DB2-BD59-A6C34878D82A}">
                    <a16:rowId xmlns="" xmlns:a16="http://schemas.microsoft.com/office/drawing/2014/main" val="2275147466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3572AF08-A4A1-4118-90AF-A1F51BC3E517}"/>
              </a:ext>
            </a:extLst>
          </p:cNvPr>
          <p:cNvSpPr/>
          <p:nvPr/>
        </p:nvSpPr>
        <p:spPr>
          <a:xfrm>
            <a:off x="2731629" y="6875513"/>
            <a:ext cx="3862185" cy="941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lgerian" panose="04020705040A02060702" pitchFamily="82" charset="0"/>
              </a:rPr>
              <a:t>CAMAT REMBANG</a:t>
            </a:r>
            <a:endParaRPr lang="id-ID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D843C4DF-2D8D-4A25-BA84-2539FA4A07F3}"/>
              </a:ext>
            </a:extLst>
          </p:cNvPr>
          <p:cNvSpPr/>
          <p:nvPr/>
        </p:nvSpPr>
        <p:spPr>
          <a:xfrm>
            <a:off x="4244494" y="3566592"/>
            <a:ext cx="3689415" cy="62055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CAMAT REMBANG</a:t>
            </a:r>
            <a:endParaRPr lang="id-ID" sz="2000" b="1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9584D75A-3DDF-4033-8511-4A15AF105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997130"/>
              </p:ext>
            </p:extLst>
          </p:nvPr>
        </p:nvGraphicFramePr>
        <p:xfrm>
          <a:off x="4244494" y="4205500"/>
          <a:ext cx="3679872" cy="231414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53575">
                  <a:extLst>
                    <a:ext uri="{9D8B030D-6E8A-4147-A177-3AD203B41FA5}">
                      <a16:colId xmlns="" xmlns:a16="http://schemas.microsoft.com/office/drawing/2014/main" val="1807660708"/>
                    </a:ext>
                  </a:extLst>
                </a:gridCol>
                <a:gridCol w="1526297">
                  <a:extLst>
                    <a:ext uri="{9D8B030D-6E8A-4147-A177-3AD203B41FA5}">
                      <a16:colId xmlns="" xmlns:a16="http://schemas.microsoft.com/office/drawing/2014/main" val="2626465130"/>
                    </a:ext>
                  </a:extLst>
                </a:gridCol>
              </a:tblGrid>
              <a:tr h="424552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SASARAN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INDIKATOR</a:t>
                      </a:r>
                      <a:endParaRPr lang="id-ID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0340244"/>
                  </a:ext>
                </a:extLst>
              </a:tr>
              <a:tr h="944715">
                <a:tc>
                  <a:txBody>
                    <a:bodyPr/>
                    <a:lstStyle/>
                    <a:p>
                      <a:r>
                        <a:rPr lang="id-ID" sz="1400" dirty="0"/>
                        <a:t>Meningkatnya akuntabilitas kinerja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baseline="0" dirty="0" smtClean="0"/>
                        <a:t>  </a:t>
                      </a:r>
                      <a:r>
                        <a:rPr lang="en-US" sz="1400" baseline="0" dirty="0" err="1" smtClean="0"/>
                        <a:t>Rembang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Nilai SAKIP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Rembang</a:t>
                      </a:r>
                      <a:endParaRPr lang="id-ID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7432575"/>
                  </a:ext>
                </a:extLst>
              </a:tr>
              <a:tr h="944715">
                <a:tc>
                  <a:txBody>
                    <a:bodyPr/>
                    <a:lstStyle/>
                    <a:p>
                      <a:r>
                        <a:rPr lang="sv-SE" sz="1400" dirty="0"/>
                        <a:t>Meningkatknya kualitas pelayanan publik</a:t>
                      </a:r>
                      <a:r>
                        <a:rPr lang="id-ID" sz="1400" dirty="0"/>
                        <a:t>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Rembang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Nilai Keterbukaan Informasi Publik </a:t>
                      </a:r>
                      <a:r>
                        <a:rPr lang="en-US" sz="1400" dirty="0" err="1" smtClean="0"/>
                        <a:t>Kecamatan</a:t>
                      </a: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Rembang</a:t>
                      </a:r>
                      <a:endParaRPr lang="id-ID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7933901" y="4898450"/>
            <a:ext cx="250204" cy="48409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02907" y="4973899"/>
            <a:ext cx="250204" cy="48409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548329"/>
              </p:ext>
            </p:extLst>
          </p:nvPr>
        </p:nvGraphicFramePr>
        <p:xfrm>
          <a:off x="1412270" y="7708934"/>
          <a:ext cx="6521631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80"/>
                <a:gridCol w="3188386"/>
                <a:gridCol w="12814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PROGRAM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INDIKATOR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TARGET</a:t>
                      </a:r>
                      <a:endParaRPr lang="en-US" sz="2000" dirty="0"/>
                    </a:p>
                  </a:txBody>
                  <a:tcPr/>
                </a:tc>
              </a:tr>
              <a:tr h="514788">
                <a:tc rowSpan="4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Perencanaan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Evaluasi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Kinerja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Perangkat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Daerah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Tingkat Kinerja Seksi pemerintahan Desa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</a:tr>
              <a:tr h="2346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Tingkat Kinerja Seksi Pemberdayaan Masyarakat Desa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</a:tr>
              <a:tr h="2346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Tingkat Kinerja Seksi Kesejahteraan Rakyat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Tingkat </a:t>
                      </a:r>
                      <a:r>
                        <a:rPr lang="en-US" sz="1800" dirty="0" err="1" smtClean="0"/>
                        <a:t>Kinerja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Seksi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Ketentraman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Ketertiban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59742" y="11864291"/>
            <a:ext cx="11776840" cy="968966"/>
            <a:chOff x="359742" y="11379380"/>
            <a:chExt cx="11776840" cy="968966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359742" y="11379380"/>
              <a:ext cx="2955634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KASI PEMERINTAHAN</a:t>
              </a:r>
              <a:endParaRPr lang="id-ID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3552777" y="11379380"/>
              <a:ext cx="2607745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KASI 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PMD</a:t>
              </a:r>
              <a:endParaRPr lang="id-ID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6272230" y="11393235"/>
              <a:ext cx="2845146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lgerian" panose="04020705040A02060702" pitchFamily="82" charset="0"/>
                </a:rPr>
                <a:t>KASI KESRA</a:t>
              </a:r>
              <a:endParaRPr lang="id-ID" sz="2400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3572AF08-A4A1-4118-90AF-A1F51BC3E517}"/>
                </a:ext>
              </a:extLst>
            </p:cNvPr>
            <p:cNvSpPr/>
            <p:nvPr/>
          </p:nvSpPr>
          <p:spPr>
            <a:xfrm>
              <a:off x="9243069" y="11407090"/>
              <a:ext cx="2893513" cy="9412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Algerian" panose="04020705040A02060702" pitchFamily="82" charset="0"/>
                </a:rPr>
                <a:t>KASI PRANTIP</a:t>
              </a:r>
              <a:endParaRPr lang="id-ID" sz="2400" dirty="0"/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817908"/>
              </p:ext>
            </p:extLst>
          </p:nvPr>
        </p:nvGraphicFramePr>
        <p:xfrm>
          <a:off x="359743" y="12938550"/>
          <a:ext cx="295563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119"/>
                <a:gridCol w="1739515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Fasilitasi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Penyelenggaraan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Pemerintahan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Kelurahan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emerintahan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tertib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Administrasi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:95 %)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% Pemerintahan yang lunas bayar PBB</a:t>
                      </a:r>
                    </a:p>
                    <a:p>
                      <a:r>
                        <a:rPr lang="sv-SE" sz="14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Target : 95%)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Down Arrow 41"/>
          <p:cNvSpPr/>
          <p:nvPr/>
        </p:nvSpPr>
        <p:spPr>
          <a:xfrm>
            <a:off x="4253111" y="6501123"/>
            <a:ext cx="819222" cy="4140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831824"/>
              </p:ext>
            </p:extLst>
          </p:nvPr>
        </p:nvGraphicFramePr>
        <p:xfrm>
          <a:off x="3552776" y="12910843"/>
          <a:ext cx="2607745" cy="3352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694"/>
                <a:gridCol w="1385051"/>
              </a:tblGrid>
              <a:tr h="10384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Fasilitasi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Pemberdayaan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75839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Pelaksanaan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Pembangunan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Secara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Swakelola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 100 %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38474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% penetapann APBDesa tepat waktu</a:t>
                      </a:r>
                    </a:p>
                    <a:p>
                      <a:r>
                        <a:rPr lang="sv-SE" sz="1400" dirty="0" smtClean="0">
                          <a:solidFill>
                            <a:schemeClr val="tx1"/>
                          </a:solidFill>
                        </a:rPr>
                        <a:t>(Target:100%)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232017"/>
              </p:ext>
            </p:extLst>
          </p:nvPr>
        </p:nvGraphicFramePr>
        <p:xfrm>
          <a:off x="6272230" y="12925777"/>
          <a:ext cx="2845146" cy="2711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432"/>
                <a:gridCol w="1667714"/>
              </a:tblGrid>
              <a:tr h="99802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Fasilitasi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Kesejahteraan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99323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Lembaga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kesejahteraan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Desa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Kelurahan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akti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3666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:100 %)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859311"/>
              </p:ext>
            </p:extLst>
          </p:nvPr>
        </p:nvGraphicFramePr>
        <p:xfrm>
          <a:off x="9243069" y="12910855"/>
          <a:ext cx="2921222" cy="2824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006"/>
                <a:gridCol w="1690216"/>
              </a:tblGrid>
              <a:tr h="126793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solidFill>
                            <a:schemeClr val="tx1"/>
                          </a:solidFill>
                        </a:rPr>
                        <a:t>Pembinaan dan Ketentraman dan Ketertiban Masyarakat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83921">
                <a:tc>
                  <a:txBody>
                    <a:bodyPr/>
                    <a:lstStyle/>
                    <a:p>
                      <a:pPr marL="0" marR="0" indent="0" algn="l" defTabSz="1260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Penyelesaian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permasalahan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K-3 (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Ketertiban,Ketentraman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Keindahan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8492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 Target : </a:t>
                      </a:r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100%)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Down Arrow 24"/>
          <p:cNvSpPr/>
          <p:nvPr/>
        </p:nvSpPr>
        <p:spPr>
          <a:xfrm>
            <a:off x="4244494" y="10873858"/>
            <a:ext cx="819222" cy="4140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41" idx="0"/>
          </p:cNvCxnSpPr>
          <p:nvPr/>
        </p:nvCxnSpPr>
        <p:spPr>
          <a:xfrm>
            <a:off x="1837559" y="11864291"/>
            <a:ext cx="74368" cy="396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525832" y="11287926"/>
            <a:ext cx="9242091" cy="569993"/>
            <a:chOff x="1525832" y="11287926"/>
            <a:chExt cx="9242091" cy="569993"/>
          </a:xfrm>
        </p:grpSpPr>
        <p:sp>
          <p:nvSpPr>
            <p:cNvPr id="13" name="Rectangle 12"/>
            <p:cNvSpPr/>
            <p:nvPr/>
          </p:nvSpPr>
          <p:spPr>
            <a:xfrm>
              <a:off x="1634836" y="11287926"/>
              <a:ext cx="9019309" cy="14207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1525832" y="1143000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2" name="Down Arrow 31"/>
            <p:cNvSpPr/>
            <p:nvPr/>
          </p:nvSpPr>
          <p:spPr>
            <a:xfrm>
              <a:off x="4656962" y="1144385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Down Arrow 32"/>
            <p:cNvSpPr/>
            <p:nvPr/>
          </p:nvSpPr>
          <p:spPr>
            <a:xfrm>
              <a:off x="7409263" y="1144385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4" name="Down Arrow 33"/>
            <p:cNvSpPr/>
            <p:nvPr/>
          </p:nvSpPr>
          <p:spPr>
            <a:xfrm>
              <a:off x="10312553" y="11443851"/>
              <a:ext cx="455370" cy="414068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2137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80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3996</TotalTime>
  <Words>262</Words>
  <Application>Microsoft Office PowerPoint</Application>
  <PresentationFormat>Custom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Algerian</vt:lpstr>
      <vt:lpstr>Arial</vt:lpstr>
      <vt:lpstr>Bahnschrift Condensed</vt:lpstr>
      <vt:lpstr>Calibri</vt:lpstr>
      <vt:lpstr>Tw Cen MT</vt:lpstr>
      <vt:lpstr>Tw Cen MT Condensed</vt:lpstr>
      <vt:lpstr>Wingdings 3</vt:lpstr>
      <vt:lpstr>Integral</vt:lpstr>
      <vt:lpstr>CASCADING KECAMATAN REMBANG PERDA NO. 6 TH. 2019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Nilta Rahmah</dc:creator>
  <cp:lastModifiedBy>Windows User</cp:lastModifiedBy>
  <cp:revision>362</cp:revision>
  <cp:lastPrinted>2020-03-24T02:31:26Z</cp:lastPrinted>
  <dcterms:created xsi:type="dcterms:W3CDTF">2019-02-27T00:52:20Z</dcterms:created>
  <dcterms:modified xsi:type="dcterms:W3CDTF">2020-03-25T13:45:18Z</dcterms:modified>
</cp:coreProperties>
</file>